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21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sz="2400" b="0" i="0" u="none" strike="noStrike" cap="none">
                <a:solidFill>
                  <a:srgbClr val="55556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sz="20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8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8B8B8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23" name="Google Shape;23;p2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81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81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81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97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797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81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Merriweather Sans"/>
              <a:buChar char="-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81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81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53" name="Google Shape;53;p6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132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973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Merriweather Sans"/>
              <a:buChar char="-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576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12700" dir="5400000" algn="t" rotWithShape="0">
              <a:srgbClr val="000000">
                <a:alpha val="58823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erriweather San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81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SCATTERPLOTS</a:t>
            </a:r>
            <a:endParaRPr sz="4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Positive correlation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 txBox="1">
            <a:spLocks noGrp="1"/>
          </p:cNvSpPr>
          <p:nvPr>
            <p:ph type="body" idx="1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 txBox="1">
            <a:spLocks noGrp="1"/>
          </p:cNvSpPr>
          <p:nvPr>
            <p:ph type="body" idx="2"/>
          </p:nvPr>
        </p:nvSpPr>
        <p:spPr>
          <a:xfrm>
            <a:off x="4648200" y="2590800"/>
            <a:ext cx="4038600" cy="3800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variables moving in the 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direction</a:t>
            </a:r>
            <a:endParaRPr/>
          </a:p>
          <a:p>
            <a:pPr marL="182880" marR="0" lvl="0" indent="-18288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 line points up and to the right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04" y="2057400"/>
            <a:ext cx="4457738" cy="4186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Positive correlation: example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467" r="21467"/>
          <a:stretch/>
        </p:blipFill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l="28531" r="7267"/>
          <a:stretch/>
        </p:blipFill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Negative correlation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6"/>
          <p:cNvSpPr txBox="1">
            <a:spLocks noGrp="1"/>
          </p:cNvSpPr>
          <p:nvPr>
            <p:ph type="body" idx="1"/>
          </p:nvPr>
        </p:nvSpPr>
        <p:spPr>
          <a:xfrm>
            <a:off x="457200" y="2743200"/>
            <a:ext cx="4038600" cy="3648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variables moving in 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opposite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directions</a:t>
            </a:r>
            <a:endParaRPr/>
          </a:p>
          <a:p>
            <a:pPr marL="182880" marR="0" lvl="0" indent="-18288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 line points down and to the right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6"/>
          <p:cNvSpPr txBox="1">
            <a:spLocks noGrp="1"/>
          </p:cNvSpPr>
          <p:nvPr>
            <p:ph type="body" idx="2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6" descr="Screen Shot 2016-02-10 at 11.34.09 AM.png"/>
          <p:cNvPicPr preferRelativeResize="0"/>
          <p:nvPr/>
        </p:nvPicPr>
        <p:blipFill rotWithShape="1">
          <a:blip r:embed="rId3">
            <a:alphaModFix/>
          </a:blip>
          <a:srcRect t="-1" b="1560"/>
          <a:stretch/>
        </p:blipFill>
        <p:spPr>
          <a:xfrm>
            <a:off x="4648200" y="2057401"/>
            <a:ext cx="4344450" cy="412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Negative correlation: example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2861" r="4517"/>
          <a:stretch/>
        </p:blipFill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t="6190" b="6190"/>
          <a:stretch/>
        </p:blipFill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correlation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8"/>
          <p:cNvSpPr txBox="1">
            <a:spLocks noGrp="1"/>
          </p:cNvSpPr>
          <p:nvPr>
            <p:ph type="body" idx="1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8"/>
          <p:cNvSpPr txBox="1">
            <a:spLocks noGrp="1"/>
          </p:cNvSpPr>
          <p:nvPr>
            <p:ph type="body" idx="2"/>
          </p:nvPr>
        </p:nvSpPr>
        <p:spPr>
          <a:xfrm>
            <a:off x="4648200" y="2362200"/>
            <a:ext cx="4038600" cy="402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variables are 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</a:t>
            </a: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one another</a:t>
            </a:r>
            <a:endParaRPr/>
          </a:p>
          <a:p>
            <a:pPr marL="182880" marR="0" lvl="0" indent="-18288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discernable </a:t>
            </a: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pattern </a:t>
            </a:r>
            <a:endParaRPr/>
          </a:p>
          <a:p>
            <a:pPr marL="182880" marR="0" lvl="0" indent="-18288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 line is flat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28" descr="Screen Shot 2016-02-10 at 11.43.19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972056"/>
            <a:ext cx="4390225" cy="412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 correlation: example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6190" b="6190"/>
          <a:stretch/>
        </p:blipFill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l="28531" r="7267"/>
          <a:stretch/>
        </p:blipFill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What gets encoded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7800" y="1219200"/>
            <a:ext cx="5853467" cy="54425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0"/>
          <p:cNvGrpSpPr/>
          <p:nvPr/>
        </p:nvGrpSpPr>
        <p:grpSpPr>
          <a:xfrm>
            <a:off x="6172200" y="1600200"/>
            <a:ext cx="1905000" cy="1380530"/>
            <a:chOff x="5486400" y="2477869"/>
            <a:chExt cx="1905000" cy="1380530"/>
          </a:xfrm>
        </p:grpSpPr>
        <p:cxnSp>
          <p:nvCxnSpPr>
            <p:cNvPr id="323" name="Google Shape;323;p30"/>
            <p:cNvCxnSpPr/>
            <p:nvPr/>
          </p:nvCxnSpPr>
          <p:spPr>
            <a:xfrm rot="10800000">
              <a:off x="6324600" y="2477869"/>
              <a:ext cx="0" cy="798731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30"/>
            <p:cNvSpPr txBox="1"/>
            <p:nvPr/>
          </p:nvSpPr>
          <p:spPr>
            <a:xfrm>
              <a:off x="5486400" y="2935069"/>
              <a:ext cx="1905000" cy="92333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2929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Maximum value(s) in each dimension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30"/>
          <p:cNvGrpSpPr/>
          <p:nvPr/>
        </p:nvGrpSpPr>
        <p:grpSpPr>
          <a:xfrm>
            <a:off x="304800" y="4419600"/>
            <a:ext cx="4267200" cy="1295400"/>
            <a:chOff x="304800" y="4419600"/>
            <a:chExt cx="4267200" cy="1295400"/>
          </a:xfrm>
        </p:grpSpPr>
        <p:grpSp>
          <p:nvGrpSpPr>
            <p:cNvPr id="326" name="Google Shape;326;p30"/>
            <p:cNvGrpSpPr/>
            <p:nvPr/>
          </p:nvGrpSpPr>
          <p:grpSpPr>
            <a:xfrm>
              <a:off x="304800" y="4419600"/>
              <a:ext cx="2362200" cy="1151930"/>
              <a:chOff x="5029200" y="2706469"/>
              <a:chExt cx="2362200" cy="1151930"/>
            </a:xfrm>
          </p:grpSpPr>
          <p:cxnSp>
            <p:nvCxnSpPr>
              <p:cNvPr id="327" name="Google Shape;327;p30"/>
              <p:cNvCxnSpPr/>
              <p:nvPr/>
            </p:nvCxnSpPr>
            <p:spPr>
              <a:xfrm rot="10800000" flipH="1">
                <a:off x="6781800" y="2706469"/>
                <a:ext cx="609600" cy="6096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8" name="Google Shape;328;p30"/>
              <p:cNvSpPr txBox="1"/>
              <p:nvPr/>
            </p:nvSpPr>
            <p:spPr>
              <a:xfrm>
                <a:off x="5029200" y="2935069"/>
                <a:ext cx="1905000" cy="923330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2929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Minimum value(s) in each dimension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9" name="Google Shape;329;p30"/>
            <p:cNvCxnSpPr/>
            <p:nvPr/>
          </p:nvCxnSpPr>
          <p:spPr>
            <a:xfrm>
              <a:off x="2209800" y="5181600"/>
              <a:ext cx="2362200" cy="53340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330" name="Google Shape;330;p30"/>
          <p:cNvGrpSpPr/>
          <p:nvPr/>
        </p:nvGrpSpPr>
        <p:grpSpPr>
          <a:xfrm>
            <a:off x="2819400" y="3200400"/>
            <a:ext cx="4343400" cy="1524000"/>
            <a:chOff x="2819400" y="3200400"/>
            <a:chExt cx="4343400" cy="1524000"/>
          </a:xfrm>
        </p:grpSpPr>
        <p:cxnSp>
          <p:nvCxnSpPr>
            <p:cNvPr id="331" name="Google Shape;331;p30"/>
            <p:cNvCxnSpPr/>
            <p:nvPr/>
          </p:nvCxnSpPr>
          <p:spPr>
            <a:xfrm rot="10800000" flipH="1">
              <a:off x="2819400" y="3200400"/>
              <a:ext cx="4343400" cy="1295400"/>
            </a:xfrm>
            <a:prstGeom prst="straightConnector1">
              <a:avLst/>
            </a:prstGeom>
            <a:noFill/>
            <a:ln w="38100" cap="rnd" cmpd="sng">
              <a:solidFill>
                <a:srgbClr val="292934"/>
              </a:solidFill>
              <a:prstDash val="dash"/>
              <a:round/>
              <a:headEnd type="none" w="sm" len="sm"/>
              <a:tailEnd type="triangle" w="lg" len="lg"/>
            </a:ln>
          </p:spPr>
        </p:cxnSp>
        <p:sp>
          <p:nvSpPr>
            <p:cNvPr id="332" name="Google Shape;332;p30"/>
            <p:cNvSpPr txBox="1"/>
            <p:nvPr/>
          </p:nvSpPr>
          <p:spPr>
            <a:xfrm rot="-998203">
              <a:off x="4133691" y="3672168"/>
              <a:ext cx="292997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General trend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(what law is at work here?)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30"/>
          <p:cNvGrpSpPr/>
          <p:nvPr/>
        </p:nvGrpSpPr>
        <p:grpSpPr>
          <a:xfrm>
            <a:off x="4876800" y="1676400"/>
            <a:ext cx="4038600" cy="3962400"/>
            <a:chOff x="4876800" y="1676400"/>
            <a:chExt cx="4038600" cy="3962400"/>
          </a:xfrm>
        </p:grpSpPr>
        <p:cxnSp>
          <p:nvCxnSpPr>
            <p:cNvPr id="334" name="Google Shape;334;p30"/>
            <p:cNvCxnSpPr/>
            <p:nvPr/>
          </p:nvCxnSpPr>
          <p:spPr>
            <a:xfrm flipH="1">
              <a:off x="4876800" y="4495800"/>
              <a:ext cx="2971800" cy="114300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335" name="Google Shape;335;p30"/>
            <p:cNvGrpSpPr/>
            <p:nvPr/>
          </p:nvGrpSpPr>
          <p:grpSpPr>
            <a:xfrm>
              <a:off x="7010400" y="1676400"/>
              <a:ext cx="1905000" cy="2980730"/>
              <a:chOff x="5486400" y="877669"/>
              <a:chExt cx="1905000" cy="2980730"/>
            </a:xfrm>
          </p:grpSpPr>
          <p:cxnSp>
            <p:nvCxnSpPr>
              <p:cNvPr id="336" name="Google Shape;336;p30"/>
              <p:cNvCxnSpPr/>
              <p:nvPr/>
            </p:nvCxnSpPr>
            <p:spPr>
              <a:xfrm rot="10800000">
                <a:off x="5562600" y="877669"/>
                <a:ext cx="762000" cy="2398932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37" name="Google Shape;337;p30"/>
              <p:cNvSpPr txBox="1"/>
              <p:nvPr/>
            </p:nvSpPr>
            <p:spPr>
              <a:xfrm>
                <a:off x="5486400" y="2935069"/>
                <a:ext cx="1905000" cy="923330"/>
              </a:xfrm>
              <a:prstGeom prst="rect">
                <a:avLst/>
              </a:prstGeom>
              <a:solidFill>
                <a:srgbClr val="D8D8D8"/>
              </a:solidFill>
              <a:ln w="9525" cap="flat" cmpd="sng">
                <a:solidFill>
                  <a:srgbClr val="29293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Outliers (points that are “far from the pack”)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Pros and cons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good about scatterplots?</a:t>
            </a:r>
            <a:endParaRPr/>
          </a:p>
          <a:p>
            <a:pPr marL="182880" marR="0" lvl="0" indent="-18288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not so good?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819" y="4800600"/>
            <a:ext cx="5021581" cy="2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Things to watch out for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33" descr="Screen Shot 2016-02-10 at 12.10.00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1992" b="477"/>
          <a:stretch/>
        </p:blipFill>
        <p:spPr>
          <a:xfrm>
            <a:off x="304800" y="1513214"/>
            <a:ext cx="4191000" cy="440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 descr="Screen Shot 2016-02-10 at 12.09.08 PM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 t="-12308" b="-12309"/>
          <a:stretch/>
        </p:blipFill>
        <p:spPr>
          <a:xfrm>
            <a:off x="4572000" y="1495303"/>
            <a:ext cx="4191000" cy="489635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3"/>
          <p:cNvSpPr txBox="1"/>
          <p:nvPr/>
        </p:nvSpPr>
        <p:spPr>
          <a:xfrm>
            <a:off x="2828975" y="6096000"/>
            <a:ext cx="34860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Choice of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matters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Things to watch out for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3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991373"/>
            <a:ext cx="4191000" cy="3904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 txBox="1"/>
          <p:nvPr/>
        </p:nvSpPr>
        <p:spPr>
          <a:xfrm>
            <a:off x="2769088" y="6096000"/>
            <a:ext cx="36058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Choice of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matters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34" descr="Screen Shot 2016-02-10 at 11.36.20 A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-12206" b="-12206"/>
          <a:stretch/>
        </p:blipFill>
        <p:spPr>
          <a:xfrm>
            <a:off x="304800" y="1494971"/>
            <a:ext cx="4191284" cy="489668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4"/>
          <p:cNvSpPr txBox="1"/>
          <p:nvPr/>
        </p:nvSpPr>
        <p:spPr>
          <a:xfrm>
            <a:off x="1219200" y="2057400"/>
            <a:ext cx="10438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4"/>
          <p:cNvSpPr txBox="1"/>
          <p:nvPr/>
        </p:nvSpPr>
        <p:spPr>
          <a:xfrm>
            <a:off x="5491384" y="2057400"/>
            <a:ext cx="151901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Quadratic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SCMA Visit #1: debrief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15"/>
          <p:cNvGrpSpPr/>
          <p:nvPr/>
        </p:nvGrpSpPr>
        <p:grpSpPr>
          <a:xfrm>
            <a:off x="766059" y="1466085"/>
            <a:ext cx="1498846" cy="1528465"/>
            <a:chOff x="4038600" y="1295400"/>
            <a:chExt cx="1498846" cy="1528465"/>
          </a:xfrm>
        </p:grpSpPr>
        <p:grpSp>
          <p:nvGrpSpPr>
            <p:cNvPr id="121" name="Google Shape;121;p15"/>
            <p:cNvGrpSpPr/>
            <p:nvPr/>
          </p:nvGrpSpPr>
          <p:grpSpPr>
            <a:xfrm>
              <a:off x="4038600" y="1295400"/>
              <a:ext cx="1498846" cy="1221293"/>
              <a:chOff x="4444754" y="2209800"/>
              <a:chExt cx="4699245" cy="3829050"/>
            </a:xfrm>
          </p:grpSpPr>
          <p:grpSp>
            <p:nvGrpSpPr>
              <p:cNvPr id="122" name="Google Shape;122;p15"/>
              <p:cNvGrpSpPr/>
              <p:nvPr/>
            </p:nvGrpSpPr>
            <p:grpSpPr>
              <a:xfrm>
                <a:off x="4648200" y="2514600"/>
                <a:ext cx="4038600" cy="3200400"/>
                <a:chOff x="4648200" y="2514600"/>
                <a:chExt cx="4038600" cy="3200400"/>
              </a:xfrm>
            </p:grpSpPr>
            <p:sp>
              <p:nvSpPr>
                <p:cNvPr id="123" name="Google Shape;123;p15"/>
                <p:cNvSpPr/>
                <p:nvPr/>
              </p:nvSpPr>
              <p:spPr>
                <a:xfrm>
                  <a:off x="46482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15"/>
                <p:cNvSpPr/>
                <p:nvPr/>
              </p:nvSpPr>
              <p:spPr>
                <a:xfrm>
                  <a:off x="60960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" name="Google Shape;125;p15"/>
                <p:cNvSpPr/>
                <p:nvPr/>
              </p:nvSpPr>
              <p:spPr>
                <a:xfrm>
                  <a:off x="7543800" y="2514600"/>
                  <a:ext cx="1143000" cy="3200400"/>
                </a:xfrm>
                <a:prstGeom prst="roundRect">
                  <a:avLst>
                    <a:gd name="adj" fmla="val 25170"/>
                  </a:avLst>
                </a:prstGeom>
                <a:noFill/>
                <a:ln w="38100" cap="flat" cmpd="sng">
                  <a:solidFill>
                    <a:srgbClr val="292934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26" name="Google Shape;126;p15"/>
              <p:cNvPicPr preferRelativeResize="0"/>
              <p:nvPr/>
            </p:nvPicPr>
            <p:blipFill rotWithShape="1">
              <a:blip r:embed="rId3">
                <a:alphaModFix/>
              </a:blip>
              <a:srcRect l="48608"/>
              <a:stretch/>
            </p:blipFill>
            <p:spPr>
              <a:xfrm>
                <a:off x="4444754" y="2209800"/>
                <a:ext cx="4699245" cy="3829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7" name="Google Shape;127;p15"/>
            <p:cNvSpPr txBox="1"/>
            <p:nvPr/>
          </p:nvSpPr>
          <p:spPr>
            <a:xfrm>
              <a:off x="4080062" y="2362200"/>
              <a:ext cx="14159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proximity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" name="Google Shape;128;p15"/>
          <p:cNvGrpSpPr/>
          <p:nvPr/>
        </p:nvGrpSpPr>
        <p:grpSpPr>
          <a:xfrm>
            <a:off x="2665781" y="1389885"/>
            <a:ext cx="1381508" cy="1604665"/>
            <a:chOff x="5715000" y="1219200"/>
            <a:chExt cx="1381508" cy="1604665"/>
          </a:xfrm>
        </p:grpSpPr>
        <p:pic>
          <p:nvPicPr>
            <p:cNvPr id="129" name="Google Shape;129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29098" y="1219200"/>
              <a:ext cx="1353312" cy="1353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5"/>
            <p:cNvSpPr txBox="1"/>
            <p:nvPr/>
          </p:nvSpPr>
          <p:spPr>
            <a:xfrm>
              <a:off x="5715000" y="2362200"/>
              <a:ext cx="13815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similarity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" name="Google Shape;131;p15"/>
          <p:cNvGrpSpPr/>
          <p:nvPr/>
        </p:nvGrpSpPr>
        <p:grpSpPr>
          <a:xfrm>
            <a:off x="2768122" y="3184067"/>
            <a:ext cx="1176825" cy="1528465"/>
            <a:chOff x="7239000" y="1295400"/>
            <a:chExt cx="1176825" cy="1528465"/>
          </a:xfrm>
        </p:grpSpPr>
        <p:grpSp>
          <p:nvGrpSpPr>
            <p:cNvPr id="132" name="Google Shape;132;p15"/>
            <p:cNvGrpSpPr/>
            <p:nvPr/>
          </p:nvGrpSpPr>
          <p:grpSpPr>
            <a:xfrm>
              <a:off x="7326397" y="1295400"/>
              <a:ext cx="1002030" cy="1143000"/>
              <a:chOff x="2590800" y="2667000"/>
              <a:chExt cx="3293092" cy="3756379"/>
            </a:xfrm>
          </p:grpSpPr>
          <p:pic>
            <p:nvPicPr>
              <p:cNvPr id="133" name="Google Shape;133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590800" y="2667000"/>
                <a:ext cx="3293092" cy="375637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4" name="Google Shape;134;p15"/>
              <p:cNvGrpSpPr/>
              <p:nvPr/>
            </p:nvGrpSpPr>
            <p:grpSpPr>
              <a:xfrm>
                <a:off x="3282811" y="2999174"/>
                <a:ext cx="2508390" cy="1113357"/>
                <a:chOff x="3282811" y="2999174"/>
                <a:chExt cx="2508390" cy="1113357"/>
              </a:xfrm>
            </p:grpSpPr>
            <p:sp>
              <p:nvSpPr>
                <p:cNvPr id="135" name="Google Shape;135;p15"/>
                <p:cNvSpPr/>
                <p:nvPr/>
              </p:nvSpPr>
              <p:spPr>
                <a:xfrm>
                  <a:off x="4343967" y="3124222"/>
                  <a:ext cx="1447233" cy="988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60"/>
                      </a:moveTo>
                      <a:cubicBezTo>
                        <a:pt x="6546" y="1080"/>
                        <a:pt x="28585" y="-1367"/>
                        <a:pt x="40113" y="1284"/>
                      </a:cubicBezTo>
                      <a:cubicBezTo>
                        <a:pt x="51642" y="3935"/>
                        <a:pt x="58496" y="6587"/>
                        <a:pt x="69171" y="15970"/>
                      </a:cubicBezTo>
                      <a:cubicBezTo>
                        <a:pt x="79847" y="25353"/>
                        <a:pt x="95696" y="40244"/>
                        <a:pt x="104168" y="57582"/>
                      </a:cubicBezTo>
                      <a:cubicBezTo>
                        <a:pt x="112639" y="74920"/>
                        <a:pt x="117916" y="108577"/>
                        <a:pt x="120000" y="120000"/>
                      </a:cubicBezTo>
                    </a:path>
                  </a:pathLst>
                </a:custGeom>
                <a:noFill/>
                <a:ln w="26425" cap="flat" cmpd="sng">
                  <a:solidFill>
                    <a:srgbClr val="00000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15"/>
                <p:cNvSpPr/>
                <p:nvPr/>
              </p:nvSpPr>
              <p:spPr>
                <a:xfrm rot="-1834815">
                  <a:off x="3276406" y="3115527"/>
                  <a:ext cx="486920" cy="107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120000" extrusionOk="0">
                      <a:moveTo>
                        <a:pt x="0" y="0"/>
                      </a:moveTo>
                      <a:cubicBezTo>
                        <a:pt x="34265" y="24279"/>
                        <a:pt x="88269" y="34086"/>
                        <a:pt x="120000" y="120000"/>
                      </a:cubicBezTo>
                    </a:path>
                  </a:pathLst>
                </a:custGeom>
                <a:noFill/>
                <a:ln w="26425" cap="flat" cmpd="sng">
                  <a:solidFill>
                    <a:srgbClr val="000000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37" name="Google Shape;137;p15"/>
            <p:cNvSpPr txBox="1"/>
            <p:nvPr/>
          </p:nvSpPr>
          <p:spPr>
            <a:xfrm>
              <a:off x="7239000" y="2362200"/>
              <a:ext cx="11768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closure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15"/>
          <p:cNvGrpSpPr/>
          <p:nvPr/>
        </p:nvGrpSpPr>
        <p:grpSpPr>
          <a:xfrm>
            <a:off x="752618" y="3095244"/>
            <a:ext cx="1518264" cy="1604662"/>
            <a:chOff x="4015019" y="2819403"/>
            <a:chExt cx="1518264" cy="1604662"/>
          </a:xfrm>
        </p:grpSpPr>
        <p:grpSp>
          <p:nvGrpSpPr>
            <p:cNvPr id="139" name="Google Shape;139;p15"/>
            <p:cNvGrpSpPr/>
            <p:nvPr/>
          </p:nvGrpSpPr>
          <p:grpSpPr>
            <a:xfrm>
              <a:off x="4040492" y="2819403"/>
              <a:ext cx="1467319" cy="1066798"/>
              <a:chOff x="1236742" y="3234265"/>
              <a:chExt cx="1793390" cy="1303863"/>
            </a:xfrm>
          </p:grpSpPr>
          <p:sp>
            <p:nvSpPr>
              <p:cNvPr id="140" name="Google Shape;140;p15"/>
              <p:cNvSpPr txBox="1"/>
              <p:nvPr/>
            </p:nvSpPr>
            <p:spPr>
              <a:xfrm>
                <a:off x="1236742" y="3234265"/>
                <a:ext cx="1793390" cy="1241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[    ]</a:t>
                </a:r>
                <a:endParaRPr sz="6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1" name="Google Shape;141;p15"/>
              <p:cNvCxnSpPr/>
              <p:nvPr/>
            </p:nvCxnSpPr>
            <p:spPr>
              <a:xfrm>
                <a:off x="2128524" y="3451164"/>
                <a:ext cx="0" cy="1024467"/>
              </a:xfrm>
              <a:prstGeom prst="straightConnector1">
                <a:avLst/>
              </a:prstGeom>
              <a:noFill/>
              <a:ln w="38100" cap="rnd" cmpd="sng">
                <a:solidFill>
                  <a:srgbClr val="000000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sp>
            <p:nvSpPr>
              <p:cNvPr id="142" name="Google Shape;142;p15"/>
              <p:cNvSpPr/>
              <p:nvPr/>
            </p:nvSpPr>
            <p:spPr>
              <a:xfrm>
                <a:off x="1294382" y="3420529"/>
                <a:ext cx="1676401" cy="1117599"/>
              </a:xfrm>
              <a:prstGeom prst="rect">
                <a:avLst/>
              </a:prstGeom>
              <a:noFill/>
              <a:ln w="38100" cap="flat" cmpd="sng">
                <a:solidFill>
                  <a:srgbClr val="292934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" name="Google Shape;143;p15"/>
            <p:cNvSpPr txBox="1"/>
            <p:nvPr/>
          </p:nvSpPr>
          <p:spPr>
            <a:xfrm>
              <a:off x="4015019" y="3962400"/>
              <a:ext cx="15182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symmetry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" name="Google Shape;144;p15"/>
          <p:cNvGrpSpPr/>
          <p:nvPr/>
        </p:nvGrpSpPr>
        <p:grpSpPr>
          <a:xfrm>
            <a:off x="553389" y="4897538"/>
            <a:ext cx="1963699" cy="1528465"/>
            <a:chOff x="5410200" y="2971800"/>
            <a:chExt cx="1963699" cy="1528465"/>
          </a:xfrm>
        </p:grpSpPr>
        <p:grpSp>
          <p:nvGrpSpPr>
            <p:cNvPr id="145" name="Google Shape;145;p15"/>
            <p:cNvGrpSpPr/>
            <p:nvPr/>
          </p:nvGrpSpPr>
          <p:grpSpPr>
            <a:xfrm>
              <a:off x="5791200" y="2971800"/>
              <a:ext cx="1295400" cy="1066800"/>
              <a:chOff x="2286000" y="2895600"/>
              <a:chExt cx="4343400" cy="3352800"/>
            </a:xfrm>
          </p:grpSpPr>
          <p:grpSp>
            <p:nvGrpSpPr>
              <p:cNvPr id="146" name="Google Shape;146;p15"/>
              <p:cNvGrpSpPr/>
              <p:nvPr/>
            </p:nvGrpSpPr>
            <p:grpSpPr>
              <a:xfrm>
                <a:off x="2286000" y="3200400"/>
                <a:ext cx="4343400" cy="3048000"/>
                <a:chOff x="2286000" y="3200400"/>
                <a:chExt cx="4343400" cy="3048000"/>
              </a:xfrm>
            </p:grpSpPr>
            <p:grpSp>
              <p:nvGrpSpPr>
                <p:cNvPr id="147" name="Google Shape;147;p15"/>
                <p:cNvGrpSpPr/>
                <p:nvPr/>
              </p:nvGrpSpPr>
              <p:grpSpPr>
                <a:xfrm>
                  <a:off x="2286000" y="3200400"/>
                  <a:ext cx="4343400" cy="3048000"/>
                  <a:chOff x="2286000" y="3200400"/>
                  <a:chExt cx="4343400" cy="3048000"/>
                </a:xfrm>
              </p:grpSpPr>
              <p:sp>
                <p:nvSpPr>
                  <p:cNvPr id="148" name="Google Shape;148;p15"/>
                  <p:cNvSpPr/>
                  <p:nvPr/>
                </p:nvSpPr>
                <p:spPr>
                  <a:xfrm>
                    <a:off x="2286000" y="56388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" name="Google Shape;149;p15"/>
                  <p:cNvSpPr/>
                  <p:nvPr/>
                </p:nvSpPr>
                <p:spPr>
                  <a:xfrm>
                    <a:off x="2286000" y="44196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" name="Google Shape;150;p15"/>
                  <p:cNvSpPr/>
                  <p:nvPr/>
                </p:nvSpPr>
                <p:spPr>
                  <a:xfrm>
                    <a:off x="2286000" y="3200400"/>
                    <a:ext cx="4343400" cy="609600"/>
                  </a:xfrm>
                  <a:prstGeom prst="rect">
                    <a:avLst/>
                  </a:prstGeom>
                  <a:solidFill>
                    <a:srgbClr val="D8D8D8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51" name="Google Shape;151;p15"/>
                <p:cNvGrpSpPr/>
                <p:nvPr/>
              </p:nvGrpSpPr>
              <p:grpSpPr>
                <a:xfrm>
                  <a:off x="2286000" y="3200400"/>
                  <a:ext cx="4343400" cy="2438400"/>
                  <a:chOff x="1066800" y="3581400"/>
                  <a:chExt cx="2438400" cy="1219200"/>
                </a:xfrm>
              </p:grpSpPr>
              <p:cxnSp>
                <p:nvCxnSpPr>
                  <p:cNvPr id="152" name="Google Shape;152;p15"/>
                  <p:cNvCxnSpPr/>
                  <p:nvPr/>
                </p:nvCxnSpPr>
                <p:spPr>
                  <a:xfrm rot="10800000" flipH="1">
                    <a:off x="1066800" y="35814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3" name="Google Shape;153;p15"/>
                  <p:cNvCxnSpPr/>
                  <p:nvPr/>
                </p:nvCxnSpPr>
                <p:spPr>
                  <a:xfrm rot="10800000" flipH="1">
                    <a:off x="1066800" y="3886200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4" name="Google Shape;154;p15"/>
                  <p:cNvCxnSpPr/>
                  <p:nvPr/>
                </p:nvCxnSpPr>
                <p:spPr>
                  <a:xfrm rot="10800000" flipH="1">
                    <a:off x="1066800" y="41909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5" name="Google Shape;155;p15"/>
                  <p:cNvCxnSpPr/>
                  <p:nvPr/>
                </p:nvCxnSpPr>
                <p:spPr>
                  <a:xfrm rot="10800000" flipH="1">
                    <a:off x="1066800" y="44957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56" name="Google Shape;156;p15"/>
                  <p:cNvCxnSpPr/>
                  <p:nvPr/>
                </p:nvCxnSpPr>
                <p:spPr>
                  <a:xfrm rot="10800000" flipH="1">
                    <a:off x="1066800" y="4800599"/>
                    <a:ext cx="2438400" cy="1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157" name="Google Shape;157;p15"/>
              <p:cNvGrpSpPr/>
              <p:nvPr/>
            </p:nvGrpSpPr>
            <p:grpSpPr>
              <a:xfrm>
                <a:off x="2761061" y="2895600"/>
                <a:ext cx="3334939" cy="3048000"/>
                <a:chOff x="2761061" y="2895600"/>
                <a:chExt cx="5163739" cy="3048000"/>
              </a:xfrm>
            </p:grpSpPr>
            <p:grpSp>
              <p:nvGrpSpPr>
                <p:cNvPr id="158" name="Google Shape;158;p15"/>
                <p:cNvGrpSpPr/>
                <p:nvPr/>
              </p:nvGrpSpPr>
              <p:grpSpPr>
                <a:xfrm>
                  <a:off x="2761061" y="2895600"/>
                  <a:ext cx="3393279" cy="3048000"/>
                  <a:chOff x="1295401" y="3429000"/>
                  <a:chExt cx="1904999" cy="1524000"/>
                </a:xfrm>
              </p:grpSpPr>
              <p:cxnSp>
                <p:nvCxnSpPr>
                  <p:cNvPr id="159" name="Google Shape;159;p15"/>
                  <p:cNvCxnSpPr/>
                  <p:nvPr/>
                </p:nvCxnSpPr>
                <p:spPr>
                  <a:xfrm>
                    <a:off x="2286000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160" name="Google Shape;160;p15"/>
                  <p:cNvCxnSpPr/>
                  <p:nvPr/>
                </p:nvCxnSpPr>
                <p:spPr>
                  <a:xfrm rot="10800000">
                    <a:off x="2286000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161" name="Google Shape;161;p15"/>
                  <p:cNvCxnSpPr/>
                  <p:nvPr/>
                </p:nvCxnSpPr>
                <p:spPr>
                  <a:xfrm>
                    <a:off x="2286000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162" name="Google Shape;162;p15"/>
                  <p:cNvCxnSpPr/>
                  <p:nvPr/>
                </p:nvCxnSpPr>
                <p:spPr>
                  <a:xfrm rot="10800000">
                    <a:off x="2286000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163" name="Google Shape;163;p15"/>
                  <p:cNvCxnSpPr/>
                  <p:nvPr/>
                </p:nvCxnSpPr>
                <p:spPr>
                  <a:xfrm>
                    <a:off x="2286000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164" name="Google Shape;164;p15"/>
                  <p:cNvCxnSpPr/>
                  <p:nvPr/>
                </p:nvCxnSpPr>
                <p:spPr>
                  <a:xfrm rot="10800000">
                    <a:off x="2286000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165" name="Google Shape;165;p15"/>
                  <p:cNvCxnSpPr/>
                  <p:nvPr/>
                </p:nvCxnSpPr>
                <p:spPr>
                  <a:xfrm>
                    <a:off x="1295401" y="3429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166" name="Google Shape;166;p15"/>
                  <p:cNvCxnSpPr/>
                  <p:nvPr/>
                </p:nvCxnSpPr>
                <p:spPr>
                  <a:xfrm rot="10800000">
                    <a:off x="1295401" y="37338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167" name="Google Shape;167;p15"/>
                  <p:cNvCxnSpPr/>
                  <p:nvPr/>
                </p:nvCxnSpPr>
                <p:spPr>
                  <a:xfrm>
                    <a:off x="1295401" y="40386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168" name="Google Shape;168;p15"/>
                  <p:cNvCxnSpPr/>
                  <p:nvPr/>
                </p:nvCxnSpPr>
                <p:spPr>
                  <a:xfrm rot="10800000">
                    <a:off x="1295401" y="43434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169" name="Google Shape;169;p15"/>
                  <p:cNvCxnSpPr/>
                  <p:nvPr/>
                </p:nvCxnSpPr>
                <p:spPr>
                  <a:xfrm>
                    <a:off x="1295401" y="46482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  <p:cxnSp>
                <p:nvCxnSpPr>
                  <p:cNvPr id="170" name="Google Shape;170;p15"/>
                  <p:cNvCxnSpPr/>
                  <p:nvPr/>
                </p:nvCxnSpPr>
                <p:spPr>
                  <a:xfrm rot="10800000">
                    <a:off x="1295401" y="4953000"/>
                    <a:ext cx="914400" cy="0"/>
                  </a:xfrm>
                  <a:prstGeom prst="straightConnector1">
                    <a:avLst/>
                  </a:prstGeom>
                  <a:noFill/>
                  <a:ln w="38100" cap="rnd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triangle" w="med" len="med"/>
                  </a:ln>
                </p:spPr>
              </p:cxnSp>
            </p:grpSp>
            <p:cxnSp>
              <p:nvCxnSpPr>
                <p:cNvPr id="171" name="Google Shape;171;p15"/>
                <p:cNvCxnSpPr/>
                <p:nvPr/>
              </p:nvCxnSpPr>
              <p:spPr>
                <a:xfrm>
                  <a:off x="6296025" y="2895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72" name="Google Shape;172;p15"/>
                <p:cNvCxnSpPr/>
                <p:nvPr/>
              </p:nvCxnSpPr>
              <p:spPr>
                <a:xfrm rot="10800000">
                  <a:off x="6296025" y="35052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73" name="Google Shape;173;p15"/>
                <p:cNvCxnSpPr/>
                <p:nvPr/>
              </p:nvCxnSpPr>
              <p:spPr>
                <a:xfrm>
                  <a:off x="6296025" y="41148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74" name="Google Shape;174;p15"/>
                <p:cNvCxnSpPr/>
                <p:nvPr/>
              </p:nvCxnSpPr>
              <p:spPr>
                <a:xfrm rot="10800000">
                  <a:off x="6296025" y="47244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75" name="Google Shape;175;p15"/>
                <p:cNvCxnSpPr/>
                <p:nvPr/>
              </p:nvCxnSpPr>
              <p:spPr>
                <a:xfrm>
                  <a:off x="6296025" y="53340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176" name="Google Shape;176;p15"/>
                <p:cNvCxnSpPr/>
                <p:nvPr/>
              </p:nvCxnSpPr>
              <p:spPr>
                <a:xfrm rot="10800000">
                  <a:off x="6296025" y="5943600"/>
                  <a:ext cx="1628775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</p:grpSp>
        <p:sp>
          <p:nvSpPr>
            <p:cNvPr id="177" name="Google Shape;177;p15"/>
            <p:cNvSpPr txBox="1"/>
            <p:nvPr/>
          </p:nvSpPr>
          <p:spPr>
            <a:xfrm>
              <a:off x="5410200" y="4038600"/>
              <a:ext cx="1963699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common fate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15"/>
          <p:cNvGrpSpPr/>
          <p:nvPr/>
        </p:nvGrpSpPr>
        <p:grpSpPr>
          <a:xfrm>
            <a:off x="2629898" y="4707740"/>
            <a:ext cx="1484902" cy="1718263"/>
            <a:chOff x="7391400" y="2782002"/>
            <a:chExt cx="1484902" cy="1718263"/>
          </a:xfrm>
        </p:grpSpPr>
        <p:grpSp>
          <p:nvGrpSpPr>
            <p:cNvPr id="179" name="Google Shape;179;p15"/>
            <p:cNvGrpSpPr/>
            <p:nvPr/>
          </p:nvGrpSpPr>
          <p:grpSpPr>
            <a:xfrm>
              <a:off x="7533094" y="2782002"/>
              <a:ext cx="1164412" cy="1233037"/>
              <a:chOff x="1997536" y="2259471"/>
              <a:chExt cx="3891785" cy="3863576"/>
            </a:xfrm>
          </p:grpSpPr>
          <p:sp>
            <p:nvSpPr>
              <p:cNvPr id="180" name="Google Shape;180;p15"/>
              <p:cNvSpPr/>
              <p:nvPr/>
            </p:nvSpPr>
            <p:spPr>
              <a:xfrm rot="4795453">
                <a:off x="3570512" y="2379470"/>
                <a:ext cx="745833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000000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 rot="9718950" flipH="1">
                <a:off x="4101331" y="2281149"/>
                <a:ext cx="745832" cy="382022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74999" y="12585"/>
                      <a:pt x="85135" y="27071"/>
                      <a:pt x="87567" y="39894"/>
                    </a:cubicBezTo>
                    <a:cubicBezTo>
                      <a:pt x="89999" y="52717"/>
                      <a:pt x="9189" y="63588"/>
                      <a:pt x="14594" y="76939"/>
                    </a:cubicBezTo>
                    <a:cubicBezTo>
                      <a:pt x="19999" y="90290"/>
                      <a:pt x="91081" y="113509"/>
                      <a:pt x="120000" y="120000"/>
                    </a:cubicBezTo>
                  </a:path>
                </a:pathLst>
              </a:custGeom>
              <a:noFill/>
              <a:ln w="76200" cap="rnd" cmpd="sng">
                <a:solidFill>
                  <a:srgbClr val="D2533C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2" name="Google Shape;182;p15"/>
            <p:cNvSpPr txBox="1"/>
            <p:nvPr/>
          </p:nvSpPr>
          <p:spPr>
            <a:xfrm>
              <a:off x="7391400" y="4038600"/>
              <a:ext cx="14849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continuity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" name="Google Shape;183;p15" descr="mage result for counting lorna simps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0341" y="1600200"/>
            <a:ext cx="1385717" cy="272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 descr="mage result for the daughter of jephthah dega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8400" y="1828806"/>
            <a:ext cx="2280737" cy="143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 descr="mage result for Pennsylvania Excavation bellow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24400" y="4401315"/>
            <a:ext cx="2023887" cy="158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 descr="http://smith.edu/artmuseum/var/scma/storage/images/media/images/avery_1984_aids/37378-1-eng-US/Avery_1984_AIDS_mediumlarge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57144" y="3367063"/>
            <a:ext cx="1671137" cy="2425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/>
          <p:nvPr/>
        </p:nvSpPr>
        <p:spPr>
          <a:xfrm>
            <a:off x="2971800" y="3124200"/>
            <a:ext cx="1143000" cy="1066800"/>
          </a:xfrm>
          <a:prstGeom prst="roundRect">
            <a:avLst>
              <a:gd name="adj" fmla="val 9451"/>
            </a:avLst>
          </a:prstGeom>
          <a:solidFill>
            <a:srgbClr val="FFFF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Things to watch out for</a:t>
            </a:r>
            <a:endParaRPr/>
          </a:p>
        </p:txBody>
      </p:sp>
      <p:pic>
        <p:nvPicPr>
          <p:cNvPr id="392" name="Google Shape;392;p35" descr="Screen Shot 2016-02-10 at 12.16.17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28479" r="-28479"/>
          <a:stretch/>
        </p:blipFill>
        <p:spPr>
          <a:xfrm>
            <a:off x="642937" y="1447800"/>
            <a:ext cx="7586663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5"/>
          <p:cNvSpPr txBox="1"/>
          <p:nvPr/>
        </p:nvSpPr>
        <p:spPr>
          <a:xfrm>
            <a:off x="2209800" y="5943600"/>
            <a:ext cx="535334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Overplotting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make it hard to tell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going on in different categories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Things to watch out for</a:t>
            </a:r>
            <a:endParaRPr/>
          </a:p>
        </p:txBody>
      </p:sp>
      <p:pic>
        <p:nvPicPr>
          <p:cNvPr id="399" name="Google Shape;399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295400"/>
            <a:ext cx="2667000" cy="54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6"/>
          <p:cNvSpPr txBox="1"/>
          <p:nvPr/>
        </p:nvSpPr>
        <p:spPr>
          <a:xfrm>
            <a:off x="3463983" y="3200400"/>
            <a:ext cx="543580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this is the case, using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multiples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sometimes help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Things to watch out for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7" descr="Screen Shot 2016-02-10 at 12.27.32 PM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-31801" r="-31802"/>
          <a:stretch/>
        </p:blipFill>
        <p:spPr>
          <a:xfrm>
            <a:off x="1981200" y="1600200"/>
            <a:ext cx="82296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7"/>
          <p:cNvSpPr txBox="1"/>
          <p:nvPr/>
        </p:nvSpPr>
        <p:spPr>
          <a:xfrm>
            <a:off x="381000" y="3048000"/>
            <a:ext cx="304799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with only a </a:t>
            </a: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unique values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also pose a problem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7"/>
          <p:cNvGrpSpPr/>
          <p:nvPr/>
        </p:nvGrpSpPr>
        <p:grpSpPr>
          <a:xfrm>
            <a:off x="1600200" y="1797474"/>
            <a:ext cx="4495800" cy="3993726"/>
            <a:chOff x="1600200" y="1797474"/>
            <a:chExt cx="4495800" cy="3993726"/>
          </a:xfrm>
        </p:grpSpPr>
        <p:sp>
          <p:nvSpPr>
            <p:cNvPr id="202" name="Google Shape;202;p17"/>
            <p:cNvSpPr/>
            <p:nvPr/>
          </p:nvSpPr>
          <p:spPr>
            <a:xfrm>
              <a:off x="4953000" y="1797474"/>
              <a:ext cx="1143000" cy="39937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1600200" y="1797474"/>
              <a:ext cx="1295400" cy="399372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SCMA Visit #1: some more data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1" y="1797474"/>
            <a:ext cx="8229598" cy="4482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17"/>
          <p:cNvCxnSpPr/>
          <p:nvPr/>
        </p:nvCxnSpPr>
        <p:spPr>
          <a:xfrm>
            <a:off x="5105400" y="6464391"/>
            <a:ext cx="3505200" cy="0"/>
          </a:xfrm>
          <a:prstGeom prst="straightConnector1">
            <a:avLst/>
          </a:prstGeom>
          <a:noFill/>
          <a:ln w="38100" cap="rnd" cmpd="sng">
            <a:solidFill>
              <a:srgbClr val="292934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207" name="Google Shape;207;p17"/>
          <p:cNvSpPr txBox="1"/>
          <p:nvPr/>
        </p:nvSpPr>
        <p:spPr>
          <a:xfrm>
            <a:off x="5791200" y="6279725"/>
            <a:ext cx="232211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Wednesday Sept. 28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17"/>
          <p:cNvCxnSpPr/>
          <p:nvPr/>
        </p:nvCxnSpPr>
        <p:spPr>
          <a:xfrm>
            <a:off x="1600200" y="6464391"/>
            <a:ext cx="3505200" cy="0"/>
          </a:xfrm>
          <a:prstGeom prst="straightConnector1">
            <a:avLst/>
          </a:prstGeom>
          <a:noFill/>
          <a:ln w="38100" cap="rnd" cmpd="sng">
            <a:solidFill>
              <a:srgbClr val="292934"/>
            </a:solidFill>
            <a:prstDash val="solid"/>
            <a:round/>
            <a:headEnd type="oval" w="sm" len="sm"/>
            <a:tailEnd type="oval" w="sm" len="sm"/>
          </a:ln>
        </p:spPr>
      </p:cxnSp>
      <p:sp>
        <p:nvSpPr>
          <p:cNvPr id="209" name="Google Shape;209;p17"/>
          <p:cNvSpPr txBox="1"/>
          <p:nvPr/>
        </p:nvSpPr>
        <p:spPr>
          <a:xfrm>
            <a:off x="2438400" y="6279725"/>
            <a:ext cx="198432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Tuesday Sept. 27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SCMA Visit #1: even MORE data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5374" y="1447800"/>
            <a:ext cx="7633252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Scatterplots</a:t>
            </a:r>
            <a:endParaRPr/>
          </a:p>
          <a:p>
            <a:pPr marL="4572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Definitions</a:t>
            </a:r>
            <a:endParaRPr/>
          </a:p>
          <a:p>
            <a:pPr marL="4572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Comparing multiple categories</a:t>
            </a:r>
            <a:endParaRPr/>
          </a:p>
          <a:p>
            <a:pPr marL="457200" marR="0" lvl="1" indent="-190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erriweather Sans"/>
              <a:buChar char="-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gets encoded</a:t>
            </a:r>
            <a:r>
              <a:rPr lang="en-US" sz="2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Scatterplot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visualization that shows the correlation between two quantitative (numerical) variables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 rotWithShape="1">
          <a:blip r:embed="rId3">
            <a:alphaModFix/>
          </a:blip>
          <a:srcRect r="303"/>
          <a:stretch/>
        </p:blipFill>
        <p:spPr>
          <a:xfrm>
            <a:off x="2209801" y="2551616"/>
            <a:ext cx="3950367" cy="3686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0"/>
          <p:cNvGrpSpPr/>
          <p:nvPr/>
        </p:nvGrpSpPr>
        <p:grpSpPr>
          <a:xfrm>
            <a:off x="304800" y="2743200"/>
            <a:ext cx="1828800" cy="3048000"/>
            <a:chOff x="304800" y="2743200"/>
            <a:chExt cx="1828800" cy="3048000"/>
          </a:xfrm>
        </p:grpSpPr>
        <p:sp>
          <p:nvSpPr>
            <p:cNvPr id="230" name="Google Shape;230;p20"/>
            <p:cNvSpPr/>
            <p:nvPr/>
          </p:nvSpPr>
          <p:spPr>
            <a:xfrm>
              <a:off x="1981200" y="2743200"/>
              <a:ext cx="152400" cy="3048000"/>
            </a:xfrm>
            <a:prstGeom prst="leftBracket">
              <a:avLst>
                <a:gd name="adj" fmla="val 8333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 txBox="1"/>
            <p:nvPr/>
          </p:nvSpPr>
          <p:spPr>
            <a:xfrm>
              <a:off x="304800" y="3657600"/>
              <a:ext cx="16002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One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axis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shows one </a:t>
              </a: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quantitative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measure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0"/>
          <p:cNvGrpSpPr/>
          <p:nvPr/>
        </p:nvGrpSpPr>
        <p:grpSpPr>
          <a:xfrm>
            <a:off x="3048000" y="5410200"/>
            <a:ext cx="5562600" cy="1200329"/>
            <a:chOff x="2895600" y="5257800"/>
            <a:chExt cx="5562600" cy="1200329"/>
          </a:xfrm>
        </p:grpSpPr>
        <p:sp>
          <p:nvSpPr>
            <p:cNvPr id="233" name="Google Shape;233;p20"/>
            <p:cNvSpPr/>
            <p:nvPr/>
          </p:nvSpPr>
          <p:spPr>
            <a:xfrm rot="-5400000">
              <a:off x="4267200" y="4800600"/>
              <a:ext cx="228600" cy="2971800"/>
            </a:xfrm>
            <a:prstGeom prst="leftBracket">
              <a:avLst>
                <a:gd name="adj" fmla="val 8333"/>
              </a:avLst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6172200" y="5257800"/>
              <a:ext cx="22860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other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axis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shows a second </a:t>
              </a:r>
              <a:r>
                <a:rPr lang="en-US" sz="1800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quantitative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measure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0"/>
          <p:cNvGrpSpPr/>
          <p:nvPr/>
        </p:nvGrpSpPr>
        <p:grpSpPr>
          <a:xfrm>
            <a:off x="6019800" y="3352800"/>
            <a:ext cx="2590800" cy="1295400"/>
            <a:chOff x="6019800" y="3352800"/>
            <a:chExt cx="2590800" cy="1295400"/>
          </a:xfrm>
        </p:grpSpPr>
        <p:cxnSp>
          <p:nvCxnSpPr>
            <p:cNvPr id="236" name="Google Shape;236;p20"/>
            <p:cNvCxnSpPr/>
            <p:nvPr/>
          </p:nvCxnSpPr>
          <p:spPr>
            <a:xfrm flipH="1">
              <a:off x="6019800" y="4114800"/>
              <a:ext cx="685800" cy="533400"/>
            </a:xfrm>
            <a:prstGeom prst="straightConnector1">
              <a:avLst/>
            </a:prstGeom>
            <a:noFill/>
            <a:ln w="76200" cap="rnd" cmpd="sng">
              <a:solidFill>
                <a:srgbClr val="292934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37" name="Google Shape;237;p20"/>
            <p:cNvSpPr txBox="1"/>
            <p:nvPr/>
          </p:nvSpPr>
          <p:spPr>
            <a:xfrm>
              <a:off x="6324600" y="3352800"/>
              <a:ext cx="2286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Each point represents an </a:t>
              </a: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observation</a:t>
              </a: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Scatterplots on multiple categories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change the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 type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compare the same variables across </a:t>
            </a:r>
            <a:r>
              <a:rPr lang="en-US" sz="24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categories</a:t>
            </a:r>
            <a:endParaRPr sz="2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3733" y="2551616"/>
            <a:ext cx="3934536" cy="3686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 descr="Screen Shot 2016-02-10 at 11.24.28 AM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800" y="3124200"/>
            <a:ext cx="2066038" cy="224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Scatterplots are particularly useful for highlighting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(what’s that?)</a:t>
            </a:r>
            <a:endParaRPr sz="2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3733" y="2565516"/>
            <a:ext cx="3934536" cy="36583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2"/>
          <p:cNvCxnSpPr/>
          <p:nvPr/>
        </p:nvCxnSpPr>
        <p:spPr>
          <a:xfrm rot="10800000" flipH="1">
            <a:off x="3124200" y="3810000"/>
            <a:ext cx="2971800" cy="914400"/>
          </a:xfrm>
          <a:prstGeom prst="straightConnector1">
            <a:avLst/>
          </a:prstGeom>
          <a:noFill/>
          <a:ln w="38100" cap="rnd" cmpd="sng">
            <a:solidFill>
              <a:srgbClr val="292934"/>
            </a:solidFill>
            <a:prstDash val="dash"/>
            <a:round/>
            <a:headEnd type="none" w="sm" len="sm"/>
            <a:tailEnd type="triangle" w="lg" len="lg"/>
          </a:ln>
        </p:spPr>
      </p:cxnSp>
      <p:grpSp>
        <p:nvGrpSpPr>
          <p:cNvPr id="254" name="Google Shape;254;p22"/>
          <p:cNvGrpSpPr/>
          <p:nvPr/>
        </p:nvGrpSpPr>
        <p:grpSpPr>
          <a:xfrm>
            <a:off x="4343400" y="4191000"/>
            <a:ext cx="1905000" cy="1103531"/>
            <a:chOff x="5486400" y="2477869"/>
            <a:chExt cx="1905000" cy="1103531"/>
          </a:xfrm>
        </p:grpSpPr>
        <p:cxnSp>
          <p:nvCxnSpPr>
            <p:cNvPr id="255" name="Google Shape;255;p22"/>
            <p:cNvCxnSpPr/>
            <p:nvPr/>
          </p:nvCxnSpPr>
          <p:spPr>
            <a:xfrm rot="10800000">
              <a:off x="6324600" y="2477869"/>
              <a:ext cx="0" cy="79873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56" name="Google Shape;256;p22"/>
            <p:cNvSpPr txBox="1"/>
            <p:nvPr/>
          </p:nvSpPr>
          <p:spPr>
            <a:xfrm>
              <a:off x="5486400" y="2935069"/>
              <a:ext cx="1905000" cy="646331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2929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Trend line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(a.k.a “line of best fit”)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22"/>
          <p:cNvGrpSpPr/>
          <p:nvPr/>
        </p:nvGrpSpPr>
        <p:grpSpPr>
          <a:xfrm>
            <a:off x="256300" y="2380769"/>
            <a:ext cx="1905000" cy="1810243"/>
            <a:chOff x="5089650" y="1015725"/>
            <a:chExt cx="1905000" cy="1810243"/>
          </a:xfrm>
        </p:grpSpPr>
        <p:cxnSp>
          <p:nvCxnSpPr>
            <p:cNvPr id="258" name="Google Shape;258;p22"/>
            <p:cNvCxnSpPr/>
            <p:nvPr/>
          </p:nvCxnSpPr>
          <p:spPr>
            <a:xfrm rot="10800000">
              <a:off x="6324600" y="1015725"/>
              <a:ext cx="0" cy="798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59" name="Google Shape;259;p22"/>
            <p:cNvSpPr txBox="1"/>
            <p:nvPr/>
          </p:nvSpPr>
          <p:spPr>
            <a:xfrm>
              <a:off x="5089650" y="1592968"/>
              <a:ext cx="1905000" cy="12330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2929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</a:rPr>
                <a:t>(whether the variables tend to change together)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Trend lines</a:t>
            </a:r>
            <a:endParaRPr sz="3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marR="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pass through 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all, some, or none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data points</a:t>
            </a:r>
            <a:endParaRPr/>
          </a:p>
          <a:p>
            <a:pPr marL="182880" marR="0" lvl="0" indent="-18288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for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making predictions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3733" y="2565516"/>
            <a:ext cx="3934536" cy="36583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3"/>
          <p:cNvCxnSpPr/>
          <p:nvPr/>
        </p:nvCxnSpPr>
        <p:spPr>
          <a:xfrm rot="10800000" flipH="1">
            <a:off x="3124200" y="3810000"/>
            <a:ext cx="2971800" cy="914400"/>
          </a:xfrm>
          <a:prstGeom prst="straightConnector1">
            <a:avLst/>
          </a:prstGeom>
          <a:noFill/>
          <a:ln w="38100" cap="rnd" cmpd="sng">
            <a:solidFill>
              <a:srgbClr val="292934"/>
            </a:solidFill>
            <a:prstDash val="dash"/>
            <a:round/>
            <a:headEnd type="none" w="sm" len="sm"/>
            <a:tailEnd type="triangle" w="lg" len="lg"/>
          </a:ln>
        </p:spPr>
      </p:cxnSp>
      <p:grpSp>
        <p:nvGrpSpPr>
          <p:cNvPr id="268" name="Google Shape;268;p23"/>
          <p:cNvGrpSpPr/>
          <p:nvPr/>
        </p:nvGrpSpPr>
        <p:grpSpPr>
          <a:xfrm>
            <a:off x="4343400" y="4191131"/>
            <a:ext cx="1905000" cy="1103269"/>
            <a:chOff x="5486400" y="2478000"/>
            <a:chExt cx="1905000" cy="1103269"/>
          </a:xfrm>
        </p:grpSpPr>
        <p:cxnSp>
          <p:nvCxnSpPr>
            <p:cNvPr id="269" name="Google Shape;269;p23"/>
            <p:cNvCxnSpPr/>
            <p:nvPr/>
          </p:nvCxnSpPr>
          <p:spPr>
            <a:xfrm rot="10800000">
              <a:off x="6324600" y="2478000"/>
              <a:ext cx="0" cy="798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70" name="Google Shape;270;p23"/>
            <p:cNvSpPr txBox="1"/>
            <p:nvPr/>
          </p:nvSpPr>
          <p:spPr>
            <a:xfrm>
              <a:off x="5486400" y="2935069"/>
              <a:ext cx="1905000" cy="6462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2929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Trend line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(a.k.a “line of best fit”)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PresentationFormat>On-screen Show (4:3)</PresentationFormat>
  <Paragraphs>71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Clarity</vt:lpstr>
      <vt:lpstr> SCATTERPLOTS</vt:lpstr>
      <vt:lpstr>SCMA Visit #1: debrief</vt:lpstr>
      <vt:lpstr>SCMA Visit #1: some more data</vt:lpstr>
      <vt:lpstr>SCMA Visit #1: even MORE data</vt:lpstr>
      <vt:lpstr>Outline</vt:lpstr>
      <vt:lpstr>Scatterplot</vt:lpstr>
      <vt:lpstr>Scatterplots on multiple categories</vt:lpstr>
      <vt:lpstr>Correlation</vt:lpstr>
      <vt:lpstr>Trend lines</vt:lpstr>
      <vt:lpstr>Positive correlation</vt:lpstr>
      <vt:lpstr>Positive correlation: example</vt:lpstr>
      <vt:lpstr>Negative correlation</vt:lpstr>
      <vt:lpstr>Negative correlation: example</vt:lpstr>
      <vt:lpstr>No correlation</vt:lpstr>
      <vt:lpstr>No correlation: example</vt:lpstr>
      <vt:lpstr>What gets encoded</vt:lpstr>
      <vt:lpstr>Pros and cons</vt:lpstr>
      <vt:lpstr>Things to watch out for</vt:lpstr>
      <vt:lpstr>Things to watch out for</vt:lpstr>
      <vt:lpstr>Things to watch out for</vt:lpstr>
      <vt:lpstr>Things to watch out for</vt:lpstr>
      <vt:lpstr>Things to watch out for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SCATTERPLOTS</dc:title>
  <cp:lastModifiedBy>yajadeeparagala</cp:lastModifiedBy>
  <cp:revision>1</cp:revision>
  <dcterms:modified xsi:type="dcterms:W3CDTF">2021-10-17T02:21:26Z</dcterms:modified>
</cp:coreProperties>
</file>